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63"/>
  </p:notesMasterIdLst>
  <p:sldIdLst>
    <p:sldId id="257" r:id="rId2"/>
    <p:sldId id="297" r:id="rId3"/>
    <p:sldId id="300" r:id="rId4"/>
    <p:sldId id="298" r:id="rId5"/>
    <p:sldId id="296" r:id="rId6"/>
    <p:sldId id="299" r:id="rId7"/>
    <p:sldId id="274" r:id="rId8"/>
    <p:sldId id="270" r:id="rId9"/>
    <p:sldId id="260" r:id="rId10"/>
    <p:sldId id="324" r:id="rId11"/>
    <p:sldId id="271" r:id="rId12"/>
    <p:sldId id="262" r:id="rId13"/>
    <p:sldId id="269" r:id="rId14"/>
    <p:sldId id="267" r:id="rId15"/>
    <p:sldId id="272" r:id="rId16"/>
    <p:sldId id="266" r:id="rId17"/>
    <p:sldId id="273" r:id="rId18"/>
    <p:sldId id="265" r:id="rId19"/>
    <p:sldId id="264" r:id="rId20"/>
    <p:sldId id="263" r:id="rId21"/>
    <p:sldId id="275" r:id="rId22"/>
    <p:sldId id="276" r:id="rId23"/>
    <p:sldId id="285" r:id="rId24"/>
    <p:sldId id="282" r:id="rId25"/>
    <p:sldId id="286" r:id="rId26"/>
    <p:sldId id="281" r:id="rId27"/>
    <p:sldId id="287" r:id="rId28"/>
    <p:sldId id="279" r:id="rId29"/>
    <p:sldId id="278" r:id="rId30"/>
    <p:sldId id="288" r:id="rId31"/>
    <p:sldId id="277" r:id="rId32"/>
    <p:sldId id="289" r:id="rId33"/>
    <p:sldId id="290" r:id="rId34"/>
    <p:sldId id="293" r:id="rId35"/>
    <p:sldId id="292" r:id="rId36"/>
    <p:sldId id="294" r:id="rId37"/>
    <p:sldId id="291" r:id="rId38"/>
    <p:sldId id="302" r:id="rId39"/>
    <p:sldId id="303" r:id="rId40"/>
    <p:sldId id="305" r:id="rId41"/>
    <p:sldId id="304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7" r:id="rId50"/>
    <p:sldId id="315" r:id="rId51"/>
    <p:sldId id="314" r:id="rId52"/>
    <p:sldId id="318" r:id="rId53"/>
    <p:sldId id="322" r:id="rId54"/>
    <p:sldId id="323" r:id="rId55"/>
    <p:sldId id="320" r:id="rId56"/>
    <p:sldId id="319" r:id="rId57"/>
    <p:sldId id="316" r:id="rId58"/>
    <p:sldId id="326" r:id="rId59"/>
    <p:sldId id="327" r:id="rId60"/>
    <p:sldId id="328" r:id="rId61"/>
    <p:sldId id="329" r:id="rId6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99" autoAdjust="0"/>
    <p:restoredTop sz="94660"/>
  </p:normalViewPr>
  <p:slideViewPr>
    <p:cSldViewPr>
      <p:cViewPr varScale="1">
        <p:scale>
          <a:sx n="86" d="100"/>
          <a:sy n="86" d="100"/>
        </p:scale>
        <p:origin x="-145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00831D-0A86-4DD3-9BB0-7F9468CAE212}" type="datetimeFigureOut">
              <a:rPr lang="fr-FR" smtClean="0"/>
              <a:pPr/>
              <a:t>06/11/2015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7C1AC-0111-4791-93C0-4965DBC18A1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20552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ndir un rectangle avec un coin diagonal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11ACEA8-AC02-445B-B87E-DFC42010934C}" type="datetime1">
              <a:rPr lang="fr-FR" smtClean="0"/>
              <a:pPr/>
              <a:t>06/11/2015</a:t>
            </a:fld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89A3E2B-A144-4C24-AF0E-A9E89FF86CF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670C66C-4E84-47A7-93C7-ADCF385658C6}" type="datetime1">
              <a:rPr lang="fr-FR" smtClean="0"/>
              <a:pPr/>
              <a:t>06/11/2015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9A3E2B-A144-4C24-AF0E-A9E89FF86CF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7361650-90F3-40AB-AB8A-00109CEF19FF}" type="datetime1">
              <a:rPr lang="fr-FR" smtClean="0"/>
              <a:pPr/>
              <a:t>06/11/2015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9A3E2B-A144-4C24-AF0E-A9E89FF86CF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C31050-7FF8-4391-8476-ABBFB7B2F65A}" type="datetime1">
              <a:rPr lang="fr-FR" smtClean="0"/>
              <a:pPr/>
              <a:t>06/11/2015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9A3E2B-A144-4C24-AF0E-A9E89FF86CF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AFE261C0-AD21-409E-AEF0-883256DA491D}" type="datetime1">
              <a:rPr lang="fr-FR" smtClean="0"/>
              <a:pPr/>
              <a:t>06/11/2015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89A3E2B-A144-4C24-AF0E-A9E89FF86CF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63B2C6-BC64-4CB2-9C28-48D22D12EC7C}" type="datetime1">
              <a:rPr lang="fr-FR" smtClean="0"/>
              <a:pPr/>
              <a:t>06/11/2015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189A3E2B-A144-4C24-AF0E-A9E89FF86CF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90BE8A-706D-4764-9B07-AAD96DA27C66}" type="datetime1">
              <a:rPr lang="fr-FR" smtClean="0"/>
              <a:pPr/>
              <a:t>06/11/2015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189A3E2B-A144-4C24-AF0E-A9E89FF86CF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C5EA8A-E8EA-44F0-9EDA-5B54775A1DDF}" type="datetime1">
              <a:rPr lang="fr-FR" smtClean="0"/>
              <a:pPr/>
              <a:t>06/11/2015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9A3E2B-A144-4C24-AF0E-A9E89FF86CF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F286B5-E615-4905-A177-D9A4D0889980}" type="datetime1">
              <a:rPr lang="fr-FR" smtClean="0"/>
              <a:pPr/>
              <a:t>06/11/2015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9A3E2B-A144-4C24-AF0E-A9E89FF86CF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76A749FD-519A-4E5C-857C-9E922E996317}" type="datetime1">
              <a:rPr lang="fr-FR" smtClean="0"/>
              <a:pPr/>
              <a:t>06/11/2015</a:t>
            </a:fld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89A3E2B-A144-4C24-AF0E-A9E89FF86CF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fr-F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B9585F73-4B92-4C89-AA12-F718C08298BE}" type="datetime1">
              <a:rPr lang="fr-FR" smtClean="0"/>
              <a:pPr/>
              <a:t>06/11/2015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89A3E2B-A144-4C24-AF0E-A9E89FF86CF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ndir un rectangle avec un coin diagonal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D358924-E3AA-4DBC-8131-EA60554175D6}" type="datetime1">
              <a:rPr lang="fr-FR" smtClean="0"/>
              <a:pPr/>
              <a:t>06/11/2015</a:t>
            </a:fld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189A3E2B-A144-4C24-AF0E-A9E89FF86CF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fr-FR" sz="6600" b="1" dirty="0" smtClean="0">
                <a:latin typeface="Calibri" panose="020F0502020204030204" pitchFamily="34" charset="0"/>
              </a:rPr>
              <a:t>Portrait des Morts pour la France de Tulle</a:t>
            </a:r>
            <a:endParaRPr lang="fr-FR" sz="6600" b="1" dirty="0">
              <a:latin typeface="Calibri" panose="020F050202020403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5536" y="3140968"/>
            <a:ext cx="8280920" cy="3240360"/>
          </a:xfrm>
        </p:spPr>
        <p:txBody>
          <a:bodyPr>
            <a:normAutofit lnSpcReduction="10000"/>
          </a:bodyPr>
          <a:lstStyle/>
          <a:p>
            <a:pPr algn="ctr"/>
            <a:r>
              <a:rPr lang="fr-FR" b="1" dirty="0" smtClean="0">
                <a:latin typeface="Calibri" pitchFamily="34" charset="0"/>
              </a:rPr>
              <a:t>Conférence le jeudi 5 novembre 2015 à 18h30 Luc Fessemaz et le Pôle musées de Tulle</a:t>
            </a:r>
          </a:p>
          <a:p>
            <a:pPr algn="ctr"/>
            <a:endParaRPr lang="fr-FR" b="1" dirty="0" smtClean="0">
              <a:latin typeface="Calibri" pitchFamily="34" charset="0"/>
            </a:endParaRPr>
          </a:p>
          <a:p>
            <a:pPr algn="ctr"/>
            <a:r>
              <a:rPr lang="fr-FR" b="1" dirty="0" smtClean="0">
                <a:latin typeface="Calibri" pitchFamily="34" charset="0"/>
              </a:rPr>
              <a:t>Auditorium de la Médiathèque Éric Rohmer de Tulle </a:t>
            </a:r>
          </a:p>
          <a:p>
            <a:pPr algn="ctr"/>
            <a:endParaRPr lang="fr-FR" b="1" dirty="0" smtClean="0">
              <a:latin typeface="Calibri" pitchFamily="34" charset="0"/>
            </a:endParaRPr>
          </a:p>
          <a:p>
            <a:pPr algn="ctr"/>
            <a:r>
              <a:rPr lang="fr-FR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Diaporama </a:t>
            </a:r>
            <a:r>
              <a:rPr lang="fr-FR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élaboré par le Canopé de l’académie de Limoges </a:t>
            </a:r>
            <a:endParaRPr lang="fr-FR" b="1" dirty="0" smtClean="0">
              <a:latin typeface="Calibri" pitchFamily="34" charset="0"/>
            </a:endParaRPr>
          </a:p>
          <a:p>
            <a:pPr algn="ctr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83659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l"/>
            <a:r>
              <a:rPr lang="fr-FR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Les 471 noms des Morts pour la France de Tulle peuvent être classés en fonction de leur fréquence relative en Corrèze sur la période 1891-1915…</a:t>
            </a:r>
            <a:endParaRPr lang="fr-FR" sz="28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956" y="1646238"/>
            <a:ext cx="7594088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8901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/>
            </a:r>
            <a:br>
              <a:rPr lang="fr-FR" dirty="0" smtClean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/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[2] Classement des </a:t>
            </a:r>
            <a:b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Morts pour France de Tulle </a:t>
            </a:r>
            <a:b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selon les prénoms</a:t>
            </a:r>
            <a:endParaRPr lang="fr-FR" sz="4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5124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l"/>
            <a:r>
              <a:rPr lang="fr-F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Ils s’appelaient Jean, Antoine ou Pierre… Les 10 premiers prénoms rassemblent 56% des Morts.</a:t>
            </a:r>
            <a:endParaRPr lang="fr-FR" sz="3200" b="1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959" y="1647407"/>
            <a:ext cx="7584081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8901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l"/>
            <a:r>
              <a:rPr lang="fr-F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268 Morts ont un second prénom (41,3%) et </a:t>
            </a:r>
            <a:br>
              <a:rPr lang="fr-F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fr-F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87 Morts ont un troisième prénom (13,4%).</a:t>
            </a:r>
            <a:endParaRPr lang="fr-FR" sz="32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7196" y="1646238"/>
            <a:ext cx="7549608" cy="4525962"/>
          </a:xfr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8901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l"/>
            <a:r>
              <a:rPr lang="fr-F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20 Morts pour la France de Tulle ont un quatrième prénom (3,1 % du total des Morts).</a:t>
            </a:r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fr-F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Seulement 4 Morts ont un cinquième prénom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28206"/>
            <a:ext cx="362743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783" y="1647407"/>
            <a:ext cx="3627434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8901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/>
            </a:r>
            <a:br>
              <a:rPr lang="fr-FR" dirty="0" smtClean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/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[3] Classement des </a:t>
            </a:r>
            <a:b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Morts pour France de Tulle </a:t>
            </a:r>
            <a:b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selon la date de naissance</a:t>
            </a:r>
            <a:endParaRPr lang="fr-FR" sz="4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3473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l"/>
            <a:r>
              <a:rPr lang="fr-F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Les années de naissance s’étalent de 1858 à 1900. </a:t>
            </a:r>
            <a:r>
              <a:rPr lang="fr-FR" sz="3200" b="1" dirty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fr-FR" sz="3200" b="1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fr-F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Les Morts se concentrent sur les années 1881-1896.</a:t>
            </a:r>
            <a:endParaRPr lang="fr-FR" sz="3200" b="1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959" y="1647407"/>
            <a:ext cx="7584081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8901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/>
            </a:r>
            <a:br>
              <a:rPr lang="fr-FR" dirty="0" smtClean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/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[4] Classement des </a:t>
            </a:r>
            <a:b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Morts pour France de Tulle </a:t>
            </a:r>
            <a:b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selon le lieu de naissance</a:t>
            </a:r>
            <a:endParaRPr lang="fr-FR" sz="4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09014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l"/>
            <a:r>
              <a:rPr lang="fr-F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74% des Morts pour la France de Tulle sont nés dans la commune. 8% sont nés en dehors de la Corrèze.</a:t>
            </a:r>
            <a:endParaRPr lang="fr-FR" sz="3200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959" y="1647407"/>
            <a:ext cx="7584081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8901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l"/>
            <a:r>
              <a:rPr lang="fr-F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En dehors de Tulle, 120 Morts pour la France de Tulle sont nés dans 48 communes de Corrèze.</a:t>
            </a:r>
            <a:endParaRPr lang="fr-FR" sz="32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784" y="1646238"/>
            <a:ext cx="7604431" cy="4525962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8901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fr-F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La liste des Morts pour la France de Tulle dressée par les Archives municipales </a:t>
            </a:r>
            <a:endParaRPr lang="fr-FR" sz="3200" b="1" dirty="0"/>
          </a:p>
        </p:txBody>
      </p:sp>
      <p:pic>
        <p:nvPicPr>
          <p:cNvPr id="5" name="Espace réservé du contenu 4" descr="Site ville de Tulle - Liste des MP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8934" y="1646238"/>
            <a:ext cx="7606131" cy="4525962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8901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l"/>
            <a:r>
              <a:rPr lang="fr-F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49 Morts pour la France de Tulle sont nés dans 34 départements autres que la Corrèze.</a:t>
            </a:r>
            <a:endParaRPr lang="fr-FR" sz="3200" b="1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0142" y="1646238"/>
            <a:ext cx="7043715" cy="4525962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8901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/>
            </a:r>
            <a:br>
              <a:rPr lang="fr-FR" dirty="0" smtClean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/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[5] Classement des </a:t>
            </a:r>
            <a:b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Morts pour France de Tulle </a:t>
            </a:r>
            <a:b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selon la date de décès</a:t>
            </a:r>
            <a:endParaRPr lang="fr-FR" sz="4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48555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l"/>
            <a:r>
              <a:rPr lang="fr-F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Les deux années les plus meurtrières sont 1915 (30 % des Morts) et 1914 (24% des Morts).</a:t>
            </a:r>
            <a:endParaRPr lang="fr-FR" sz="3200" b="1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959" y="1647407"/>
            <a:ext cx="7584081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22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l"/>
            <a:r>
              <a:rPr lang="fr-F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Les mois les plus meurtriers de la Grande Guerre sont : août et septembre 1914, septembre 1915.</a:t>
            </a:r>
            <a:endParaRPr lang="fr-FR" sz="3200" b="1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3106" y="1646238"/>
            <a:ext cx="7577787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58726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l"/>
            <a:r>
              <a:rPr lang="fr-F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Les deux jours les plus meurtriers de la Grande Guerre pour les soldats de Tulle sont les : </a:t>
            </a:r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fr-FR" sz="4000" dirty="0" smtClean="0">
              <a:latin typeface="Calibri" panose="020F0502020204030204" pitchFamily="34" charset="0"/>
            </a:endParaRPr>
          </a:p>
          <a:p>
            <a:r>
              <a:rPr lang="fr-FR" sz="4000" smtClean="0">
                <a:latin typeface="Calibri" panose="020F0502020204030204" pitchFamily="34" charset="0"/>
              </a:rPr>
              <a:t> </a:t>
            </a:r>
            <a:r>
              <a:rPr lang="fr-FR" sz="4000" b="1" smtClean="0">
                <a:latin typeface="Calibri" panose="020F0502020204030204" pitchFamily="34" charset="0"/>
              </a:rPr>
              <a:t>25 </a:t>
            </a:r>
            <a:r>
              <a:rPr lang="fr-FR" sz="4000" b="1" dirty="0" smtClean="0">
                <a:latin typeface="Calibri" panose="020F0502020204030204" pitchFamily="34" charset="0"/>
              </a:rPr>
              <a:t>septembre 1915 : 29 Morts</a:t>
            </a:r>
          </a:p>
          <a:p>
            <a:endParaRPr lang="fr-FR" sz="4000" dirty="0">
              <a:latin typeface="Calibri" panose="020F0502020204030204" pitchFamily="34" charset="0"/>
            </a:endParaRPr>
          </a:p>
          <a:p>
            <a:r>
              <a:rPr lang="fr-FR" sz="4000" dirty="0">
                <a:latin typeface="Calibri" panose="020F0502020204030204" pitchFamily="34" charset="0"/>
              </a:rPr>
              <a:t> </a:t>
            </a:r>
            <a:r>
              <a:rPr lang="fr-FR" sz="4000" b="1" dirty="0" smtClean="0">
                <a:latin typeface="Calibri" panose="020F0502020204030204" pitchFamily="34" charset="0"/>
              </a:rPr>
              <a:t>28 août 1914 : 15 Morts</a:t>
            </a:r>
          </a:p>
          <a:p>
            <a:endParaRPr lang="fr-FR" sz="4000" b="1" dirty="0">
              <a:latin typeface="Calibri" panose="020F0502020204030204" pitchFamily="34" charset="0"/>
            </a:endParaRPr>
          </a:p>
          <a:p>
            <a:r>
              <a:rPr lang="fr-FR" sz="4000" b="1" dirty="0" smtClean="0">
                <a:latin typeface="Calibri" panose="020F0502020204030204" pitchFamily="34" charset="0"/>
              </a:rPr>
              <a:t> Deux pertes extrêmes à comparer avec les moyennes théoriques de 1 Mort tous les 3 jours et 12 Morts par mois.</a:t>
            </a:r>
            <a:endParaRPr lang="fr-FR" sz="4000" b="1" dirty="0">
              <a:latin typeface="Calibri" panose="020F050202020403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46197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/>
            </a:r>
            <a:br>
              <a:rPr lang="fr-FR" dirty="0" smtClean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/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[6] Classement des </a:t>
            </a:r>
            <a:b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Morts pour France de Tulle </a:t>
            </a:r>
            <a:b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selon l’âge au décès</a:t>
            </a:r>
            <a:endParaRPr lang="fr-FR" sz="4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6166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l"/>
            <a:r>
              <a:rPr lang="fr-F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Les Morts pour la France de Tulle avaient entre 18 et 58 ans. Ils décèdent le plus à 21 ou 22 ans.</a:t>
            </a:r>
            <a:endParaRPr lang="fr-FR" sz="3200" b="1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911" y="1647407"/>
            <a:ext cx="7590178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59476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/>
            </a:r>
            <a:br>
              <a:rPr lang="fr-FR" dirty="0" smtClean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/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[7] Classement des </a:t>
            </a:r>
            <a:b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Morts pour France de Tulle </a:t>
            </a:r>
            <a:b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selon le lieu de décès</a:t>
            </a:r>
            <a:endParaRPr lang="fr-FR" sz="4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28186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l"/>
            <a:r>
              <a:rPr lang="fr-F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592 Morts pour la France de Tulle sont décédés en France, principalement sur la ligne de front.</a:t>
            </a:r>
            <a:endParaRPr lang="fr-FR" sz="3200" b="1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0142" y="1646238"/>
            <a:ext cx="7043715" cy="4525962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9847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l"/>
            <a:r>
              <a:rPr lang="fr-F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56 Morts pour la France de Tulle sont décédés dans 10 pays étrangers, majoritairement en Belgique.</a:t>
            </a:r>
            <a:endParaRPr lang="fr-FR" sz="3200" b="1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162" y="1646238"/>
            <a:ext cx="7625675" cy="4525962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95059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l"/>
            <a:r>
              <a:rPr lang="fr-FR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La Corrèze compte 4,1% de Morts pour la France dans sa population de 1911. Les 648 MPF de Tulle représentent 4,1% des 15 942 habitants au recensement de 1911. </a:t>
            </a:r>
            <a:endParaRPr lang="fr-FR" sz="26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115" y="1646238"/>
            <a:ext cx="7539769" cy="4525962"/>
          </a:xfr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1611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/>
            </a:r>
            <a:br>
              <a:rPr lang="fr-FR" dirty="0" smtClean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/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[8] Classement des </a:t>
            </a:r>
            <a:b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Morts pour France de Tulle </a:t>
            </a:r>
            <a:b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selon le lieu de résidence au décès</a:t>
            </a:r>
            <a:endParaRPr lang="fr-FR" sz="4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9973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l"/>
            <a:r>
              <a:rPr lang="fr-F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Les Morts pour la France de Tulle résidaient en Corrèze (72%) et dans la Seine (11%).</a:t>
            </a:r>
            <a:endParaRPr lang="fr-FR" sz="32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203" y="1646238"/>
            <a:ext cx="7569594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06636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/>
            </a:r>
            <a:br>
              <a:rPr lang="fr-FR" dirty="0" smtClean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/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[9] Classement des </a:t>
            </a:r>
            <a:b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Morts pour France de Tulle </a:t>
            </a:r>
            <a:b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selon le régiment au décès</a:t>
            </a:r>
            <a:endParaRPr lang="fr-FR" sz="4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98561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l"/>
            <a:r>
              <a:rPr lang="fr-F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Les Morts pour la France de Tulle appartenaient majoritairement à des régiments d’infanterie.</a:t>
            </a:r>
            <a:endParaRPr lang="fr-FR" sz="3200" b="1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203" y="1646238"/>
            <a:ext cx="7569594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5170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/>
            </a:r>
            <a:br>
              <a:rPr lang="fr-FR" dirty="0" smtClean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/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[10] Classement des </a:t>
            </a:r>
            <a:b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Morts pour France de Tulle </a:t>
            </a:r>
            <a:b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selon le grade</a:t>
            </a:r>
            <a:endParaRPr lang="fr-FR" sz="4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57090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l"/>
            <a:r>
              <a:rPr lang="fr-F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Les officiers représentent 11% des Morts, les sous-officiers et les petits gradés 28%.</a:t>
            </a:r>
            <a:endParaRPr lang="fr-FR" sz="3200" b="1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1594" y="1646238"/>
            <a:ext cx="7560812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3818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/>
            </a:r>
            <a:br>
              <a:rPr lang="fr-FR" dirty="0" smtClean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/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[11] Classement des </a:t>
            </a:r>
            <a:b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Morts pour France de Tulle </a:t>
            </a:r>
            <a:b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selon le genre de mort</a:t>
            </a:r>
            <a:endParaRPr lang="fr-FR" sz="4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55235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l"/>
            <a:r>
              <a:rPr lang="fr-F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Ils sont morts tués au combat (57%), de blessures ou de maladie, ou portés disparus…</a:t>
            </a:r>
            <a:endParaRPr lang="fr-FR" sz="32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179" y="1646238"/>
            <a:ext cx="7587641" cy="4525962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64981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pPr algn="l"/>
            <a:r>
              <a:rPr lang="fr-FR" b="1" dirty="0">
                <a:latin typeface="Calibri" panose="020F0502020204030204" pitchFamily="34" charset="0"/>
              </a:rPr>
              <a:t>En résumé : le portrait-type du Mort pour la France de Tulle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5536" y="2996952"/>
            <a:ext cx="8280920" cy="3384376"/>
          </a:xfrm>
        </p:spPr>
        <p:txBody>
          <a:bodyPr>
            <a:normAutofit/>
          </a:bodyPr>
          <a:lstStyle/>
          <a:p>
            <a:pPr algn="l"/>
            <a:r>
              <a:rPr lang="fr-FR" sz="3600" b="1" dirty="0">
                <a:latin typeface="Calibri" panose="020F0502020204030204" pitchFamily="34" charset="0"/>
              </a:rPr>
              <a:t>Il s’appelait Jean, né et à Tulle en 1894 (classe 1914), il était soldat de seconde classe dans un régiment d’infanterie. </a:t>
            </a:r>
          </a:p>
          <a:p>
            <a:pPr algn="l"/>
            <a:r>
              <a:rPr lang="fr-FR" sz="3600" b="1" dirty="0">
                <a:latin typeface="Calibri" panose="020F0502020204030204" pitchFamily="34" charset="0"/>
              </a:rPr>
              <a:t>Agé de 21 ans, domicilié </a:t>
            </a:r>
            <a:r>
              <a:rPr lang="fr-FR" sz="3600" b="1" dirty="0" smtClean="0">
                <a:latin typeface="Calibri" panose="020F0502020204030204" pitchFamily="34" charset="0"/>
              </a:rPr>
              <a:t>à Tulle </a:t>
            </a:r>
            <a:r>
              <a:rPr lang="fr-FR" sz="3600" b="1" dirty="0">
                <a:latin typeface="Calibri" panose="020F0502020204030204" pitchFamily="34" charset="0"/>
              </a:rPr>
              <a:t>au moment du décès,  il a été tué dans la Marne en </a:t>
            </a:r>
            <a:r>
              <a:rPr lang="fr-FR" sz="3600" b="1" dirty="0" smtClean="0">
                <a:latin typeface="Calibri" panose="020F0502020204030204" pitchFamily="34" charset="0"/>
              </a:rPr>
              <a:t>1915.</a:t>
            </a:r>
            <a:endParaRPr lang="fr-FR" sz="3600" b="1" dirty="0">
              <a:latin typeface="Calibri" panose="020F0502020204030204" pitchFamily="34" charset="0"/>
            </a:endParaRPr>
          </a:p>
          <a:p>
            <a:pPr algn="l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05562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ctr"/>
            <a:r>
              <a:rPr lang="fr-FR" b="1" dirty="0">
                <a:latin typeface="Calibri" panose="020F0502020204030204" pitchFamily="34" charset="0"/>
              </a:rPr>
              <a:t>2</a:t>
            </a:r>
            <a:r>
              <a:rPr lang="fr-FR" b="1" dirty="0" smtClean="0">
                <a:latin typeface="Calibri" panose="020F0502020204030204" pitchFamily="34" charset="0"/>
              </a:rPr>
              <a:t> – La Carte des Morts pour la France de Tulle</a:t>
            </a:r>
            <a:endParaRPr lang="fr-FR" b="1" dirty="0">
              <a:latin typeface="Calibri" panose="020F050202020403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67544" y="3068960"/>
            <a:ext cx="8136904" cy="3312368"/>
          </a:xfrm>
        </p:spPr>
        <p:txBody>
          <a:bodyPr>
            <a:normAutofit lnSpcReduction="10000"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► L</a:t>
            </a:r>
            <a:r>
              <a:rPr lang="fr-FR" b="1" dirty="0" smtClean="0">
                <a:latin typeface="Calibri" panose="020F0502020204030204" pitchFamily="34" charset="0"/>
              </a:rPr>
              <a:t>es </a:t>
            </a:r>
            <a:r>
              <a:rPr lang="fr-FR" b="1" dirty="0">
                <a:latin typeface="Calibri" panose="020F0502020204030204" pitchFamily="34" charset="0"/>
              </a:rPr>
              <a:t>387 lieux de décès des soldats de Tulle </a:t>
            </a:r>
            <a:endParaRPr lang="fr-FR" b="1" dirty="0" smtClean="0">
              <a:latin typeface="Calibri" panose="020F0502020204030204" pitchFamily="34" charset="0"/>
            </a:endParaRPr>
          </a:p>
          <a:p>
            <a:pPr algn="ctr"/>
            <a:endParaRPr lang="fr-FR" b="1" dirty="0" smtClean="0">
              <a:latin typeface="Calibri" panose="020F0502020204030204" pitchFamily="34" charset="0"/>
            </a:endParaRPr>
          </a:p>
          <a:p>
            <a:pPr algn="ctr"/>
            <a:r>
              <a:rPr lang="fr-FR" b="1" dirty="0" smtClean="0">
                <a:latin typeface="Calibri" panose="020F0502020204030204" pitchFamily="34" charset="0"/>
              </a:rPr>
              <a:t>► Les </a:t>
            </a:r>
            <a:r>
              <a:rPr lang="fr-FR" b="1" dirty="0">
                <a:latin typeface="Calibri" panose="020F0502020204030204" pitchFamily="34" charset="0"/>
              </a:rPr>
              <a:t>principales batailles de la Grande Guerre en 24 </a:t>
            </a:r>
            <a:r>
              <a:rPr lang="fr-FR" b="1" dirty="0" smtClean="0">
                <a:latin typeface="Calibri" panose="020F0502020204030204" pitchFamily="34" charset="0"/>
              </a:rPr>
              <a:t>étapes</a:t>
            </a:r>
          </a:p>
          <a:p>
            <a:pPr algn="ctr"/>
            <a:endParaRPr lang="fr-FR" b="1" dirty="0" smtClean="0">
              <a:latin typeface="Calibri" panose="020F0502020204030204" pitchFamily="34" charset="0"/>
            </a:endParaRPr>
          </a:p>
          <a:p>
            <a:pPr algn="ctr"/>
            <a:r>
              <a:rPr lang="fr-FR" b="1" dirty="0" smtClean="0">
                <a:latin typeface="Calibri" panose="020F0502020204030204" pitchFamily="34" charset="0"/>
              </a:rPr>
              <a:t>►Le </a:t>
            </a:r>
            <a:r>
              <a:rPr lang="fr-FR" b="1" dirty="0">
                <a:latin typeface="Calibri" panose="020F0502020204030204" pitchFamily="34" charset="0"/>
              </a:rPr>
              <a:t>parcours du 100e régiment d'infanterie </a:t>
            </a:r>
            <a:r>
              <a:rPr lang="fr-FR" b="1" dirty="0" smtClean="0">
                <a:latin typeface="Calibri" panose="020F0502020204030204" pitchFamily="34" charset="0"/>
              </a:rPr>
              <a:t> de </a:t>
            </a:r>
            <a:r>
              <a:rPr lang="fr-FR" b="1" dirty="0">
                <a:latin typeface="Calibri" panose="020F0502020204030204" pitchFamily="34" charset="0"/>
              </a:rPr>
              <a:t>Tulle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</a:p>
          <a:p>
            <a:pPr algn="ctr"/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/>
            <a:endParaRPr lang="fr-F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/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4568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fr-F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Le monument au morts de </a:t>
            </a:r>
            <a:r>
              <a:rPr lang="fr-FR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Tulle </a:t>
            </a:r>
            <a:r>
              <a:rPr lang="fr-F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édifié </a:t>
            </a:r>
            <a:r>
              <a:rPr lang="fr-FR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au sommet du Rocher des </a:t>
            </a:r>
            <a:r>
              <a:rPr lang="fr-F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Malades en 1924</a:t>
            </a:r>
            <a:r>
              <a:rPr lang="fr-FR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  <a:endParaRPr lang="fr-FR" sz="3200" dirty="0"/>
          </a:p>
        </p:txBody>
      </p:sp>
      <p:pic>
        <p:nvPicPr>
          <p:cNvPr id="6" name="Espace réservé du contenu 5" descr="AM Tulle, 2 Fi, Monument aux morts de la Ville de Tulle 640x4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847056"/>
            <a:ext cx="6096000" cy="4124325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8901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/>
            </a:r>
            <a:br>
              <a:rPr lang="fr-FR" dirty="0" smtClean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/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sz="4400" dirty="0">
                <a:solidFill>
                  <a:schemeClr val="tx1"/>
                </a:solidFill>
                <a:latin typeface="Calibri" pitchFamily="34" charset="0"/>
              </a:rPr>
              <a:t>Premier calque : </a:t>
            </a:r>
            <a:r>
              <a:rPr lang="fr-FR" sz="4400" dirty="0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fr-FR" sz="44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fr-FR" sz="4400" dirty="0" smtClean="0">
                <a:solidFill>
                  <a:schemeClr val="tx1"/>
                </a:solidFill>
                <a:latin typeface="Calibri" pitchFamily="34" charset="0"/>
              </a:rPr>
              <a:t>les </a:t>
            </a:r>
            <a:r>
              <a:rPr lang="fr-FR" sz="4400" dirty="0">
                <a:solidFill>
                  <a:schemeClr val="tx1"/>
                </a:solidFill>
                <a:latin typeface="Calibri" pitchFamily="34" charset="0"/>
              </a:rPr>
              <a:t>lieux de décès des Morts pour la France de Tulle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97427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l"/>
            <a:r>
              <a:rPr lang="fr-FR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Les 387 lieux de décès des 648 Morts pour la France de Tulle sont symbolisés par des repères de différentes couleurs.</a:t>
            </a:r>
            <a:endParaRPr lang="fr-FR" sz="26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41</a:t>
            </a:fld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772095"/>
            <a:ext cx="8229600" cy="4274248"/>
          </a:xfrm>
        </p:spPr>
      </p:pic>
    </p:spTree>
    <p:extLst>
      <p:ext uri="{BB962C8B-B14F-4D97-AF65-F5344CB8AC3E}">
        <p14:creationId xmlns:p14="http://schemas.microsoft.com/office/powerpoint/2010/main" xmlns="" val="12920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l"/>
            <a:r>
              <a:rPr lang="fr-FR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Douze types de repères distinguent les lieux de décès en fonction du genre de mort et du nombre de morts.</a:t>
            </a:r>
            <a:endParaRPr lang="fr-FR" sz="26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42</a:t>
            </a:fld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0047" y="1656242"/>
            <a:ext cx="7563906" cy="4505954"/>
          </a:xfrm>
        </p:spPr>
      </p:pic>
    </p:spTree>
    <p:extLst>
      <p:ext uri="{BB962C8B-B14F-4D97-AF65-F5344CB8AC3E}">
        <p14:creationId xmlns:p14="http://schemas.microsoft.com/office/powerpoint/2010/main" xmlns="" val="35656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l"/>
            <a:r>
              <a:rPr lang="fr-FR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Le département de la Marne est le plus meurtrier avec 141 Morts répartis dans 63 lieux de décès.</a:t>
            </a:r>
            <a:endParaRPr lang="fr-FR" sz="26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43</a:t>
            </a:fld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761242"/>
            <a:ext cx="8229600" cy="4295954"/>
          </a:xfrm>
        </p:spPr>
      </p:pic>
    </p:spTree>
    <p:extLst>
      <p:ext uri="{BB962C8B-B14F-4D97-AF65-F5344CB8AC3E}">
        <p14:creationId xmlns:p14="http://schemas.microsoft.com/office/powerpoint/2010/main" xmlns="" val="195245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l"/>
            <a:r>
              <a:rPr lang="fr-FR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Les dix lieux de décès les plus meurtriers comptent de 6 à 23 Morts sur l’ensemble de la période 1914-1919.</a:t>
            </a:r>
            <a:endParaRPr lang="fr-FR" sz="26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44</a:t>
            </a:fld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787525"/>
            <a:ext cx="8229600" cy="4243387"/>
          </a:xfrm>
        </p:spPr>
      </p:pic>
    </p:spTree>
    <p:extLst>
      <p:ext uri="{BB962C8B-B14F-4D97-AF65-F5344CB8AC3E}">
        <p14:creationId xmlns:p14="http://schemas.microsoft.com/office/powerpoint/2010/main" xmlns="" val="151003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/>
            </a:r>
            <a:br>
              <a:rPr lang="fr-FR" dirty="0" smtClean="0">
                <a:solidFill>
                  <a:schemeClr val="tx1"/>
                </a:solidFill>
              </a:rPr>
            </a:br>
            <a:r>
              <a:rPr lang="fr-FR" dirty="0" smtClean="0">
                <a:solidFill>
                  <a:schemeClr val="tx1"/>
                </a:solidFill>
              </a:rPr>
              <a:t/>
            </a:r>
            <a:br>
              <a:rPr lang="fr-FR" dirty="0" smtClean="0">
                <a:solidFill>
                  <a:schemeClr val="tx1"/>
                </a:solidFill>
              </a:rPr>
            </a:br>
            <a:r>
              <a:rPr lang="fr-FR" sz="4400" dirty="0" smtClean="0">
                <a:solidFill>
                  <a:schemeClr val="tx1"/>
                </a:solidFill>
                <a:latin typeface="Calibri" pitchFamily="34" charset="0"/>
              </a:rPr>
              <a:t>Second </a:t>
            </a:r>
            <a:r>
              <a:rPr lang="fr-FR" sz="4400" dirty="0">
                <a:solidFill>
                  <a:schemeClr val="tx1"/>
                </a:solidFill>
                <a:latin typeface="Calibri" pitchFamily="34" charset="0"/>
              </a:rPr>
              <a:t>calque : </a:t>
            </a:r>
            <a:r>
              <a:rPr lang="fr-FR" sz="4400" dirty="0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fr-FR" sz="44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fr-FR" sz="4400" dirty="0" smtClean="0">
                <a:solidFill>
                  <a:schemeClr val="tx1"/>
                </a:solidFill>
                <a:latin typeface="Calibri" pitchFamily="34" charset="0"/>
              </a:rPr>
              <a:t>batailles </a:t>
            </a:r>
            <a:r>
              <a:rPr lang="fr-FR" sz="4400" dirty="0">
                <a:solidFill>
                  <a:schemeClr val="tx1"/>
                </a:solidFill>
                <a:latin typeface="Calibri" pitchFamily="34" charset="0"/>
              </a:rPr>
              <a:t>et opérations associées aux Morts pour la France de </a:t>
            </a:r>
            <a:r>
              <a:rPr lang="fr-FR" sz="4400" dirty="0" smtClean="0">
                <a:solidFill>
                  <a:schemeClr val="tx1"/>
                </a:solidFill>
                <a:latin typeface="Calibri" pitchFamily="34" charset="0"/>
              </a:rPr>
              <a:t>Tulle</a:t>
            </a:r>
            <a:endParaRPr lang="fr-FR" sz="44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28590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l"/>
            <a:r>
              <a:rPr lang="fr-FR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22 étapes  concernent le front occidental (France et Belgique), 1 étape le front oriental (Balkans) et 1 étape le front italien.</a:t>
            </a:r>
            <a:endParaRPr lang="fr-FR" sz="26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46</a:t>
            </a:fld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152" y="1656242"/>
            <a:ext cx="7849696" cy="4505954"/>
          </a:xfrm>
        </p:spPr>
      </p:pic>
    </p:spTree>
    <p:extLst>
      <p:ext uri="{BB962C8B-B14F-4D97-AF65-F5344CB8AC3E}">
        <p14:creationId xmlns:p14="http://schemas.microsoft.com/office/powerpoint/2010/main" xmlns="" val="49776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l"/>
            <a:r>
              <a:rPr lang="fr-FR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Les lignes colorées relient des lieux de décès associés à une même période de temps sur le front occidental.</a:t>
            </a:r>
            <a:endParaRPr lang="fr-FR" sz="26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47</a:t>
            </a:fld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788851"/>
            <a:ext cx="8229600" cy="4240736"/>
          </a:xfrm>
        </p:spPr>
      </p:pic>
    </p:spTree>
    <p:extLst>
      <p:ext uri="{BB962C8B-B14F-4D97-AF65-F5344CB8AC3E}">
        <p14:creationId xmlns:p14="http://schemas.microsoft.com/office/powerpoint/2010/main" xmlns="" val="400577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l"/>
            <a:r>
              <a:rPr lang="fr-FR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Le front oriental :  dans les Balkans, dans le sud de l’Ukraine ou en mer, </a:t>
            </a:r>
            <a:r>
              <a:rPr lang="fr-FR" sz="2600" b="1" dirty="0">
                <a:solidFill>
                  <a:schemeClr val="tx1"/>
                </a:solidFill>
                <a:latin typeface="Calibri" panose="020F0502020204030204" pitchFamily="34" charset="0"/>
              </a:rPr>
              <a:t>o</a:t>
            </a:r>
            <a:r>
              <a:rPr lang="fr-FR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n compte 14 Morts pour la France de Tulle de mai 1915 à mars 1919.</a:t>
            </a:r>
            <a:endParaRPr lang="fr-FR" sz="26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48</a:t>
            </a:fld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793991"/>
            <a:ext cx="8229600" cy="4230456"/>
          </a:xfrm>
        </p:spPr>
      </p:pic>
    </p:spTree>
    <p:extLst>
      <p:ext uri="{BB962C8B-B14F-4D97-AF65-F5344CB8AC3E}">
        <p14:creationId xmlns:p14="http://schemas.microsoft.com/office/powerpoint/2010/main" xmlns="" val="412471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l"/>
            <a:r>
              <a:rPr lang="fr-FR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Le front italien : entre novembre 1917 et septembre 1918, on compte 2 Morts au combat et 2 Morts par accident.</a:t>
            </a:r>
            <a:endParaRPr lang="fr-FR" sz="26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49</a:t>
            </a:fld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786198"/>
            <a:ext cx="8229600" cy="4246041"/>
          </a:xfrm>
        </p:spPr>
      </p:pic>
    </p:spTree>
    <p:extLst>
      <p:ext uri="{BB962C8B-B14F-4D97-AF65-F5344CB8AC3E}">
        <p14:creationId xmlns:p14="http://schemas.microsoft.com/office/powerpoint/2010/main" xmlns="" val="89147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ctr"/>
            <a:r>
              <a:rPr lang="fr-FR" b="1" dirty="0" smtClean="0">
                <a:latin typeface="Calibri" panose="020F0502020204030204" pitchFamily="34" charset="0"/>
              </a:rPr>
              <a:t>1 – Le Portrait statistique des Morts pour la France de Tulle</a:t>
            </a:r>
            <a:endParaRPr lang="fr-FR" b="1" dirty="0">
              <a:latin typeface="Calibri" panose="020F050202020403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43608" y="3284984"/>
            <a:ext cx="6984776" cy="3096344"/>
          </a:xfrm>
        </p:spPr>
        <p:txBody>
          <a:bodyPr/>
          <a:lstStyle/>
          <a:p>
            <a:pPr algn="ctr"/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Les 648 Morts de la Grande Guerre (1914-1919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)</a:t>
            </a:r>
          </a:p>
          <a:p>
            <a:pPr algn="ctr"/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/>
            <a:endParaRPr lang="fr-F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/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83659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alibri" pitchFamily="34" charset="0"/>
              </a:rPr>
              <a:t>Troisième </a:t>
            </a:r>
            <a:r>
              <a:rPr lang="fr-FR" dirty="0">
                <a:solidFill>
                  <a:schemeClr val="tx1"/>
                </a:solidFill>
                <a:latin typeface="Calibri" pitchFamily="34" charset="0"/>
              </a:rPr>
              <a:t>calque: </a:t>
            </a:r>
            <a:r>
              <a:rPr lang="fr-FR" dirty="0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fr-FR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fr-FR" dirty="0" smtClean="0">
                <a:solidFill>
                  <a:schemeClr val="tx1"/>
                </a:solidFill>
                <a:latin typeface="Calibri" pitchFamily="34" charset="0"/>
              </a:rPr>
              <a:t>le </a:t>
            </a:r>
            <a:r>
              <a:rPr lang="fr-FR" dirty="0">
                <a:solidFill>
                  <a:schemeClr val="tx1"/>
                </a:solidFill>
                <a:latin typeface="Calibri" pitchFamily="34" charset="0"/>
              </a:rPr>
              <a:t>parcours du 100e régiment d’infanterie de Tulle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52486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l"/>
            <a:r>
              <a:rPr lang="fr-FR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Le 100</a:t>
            </a:r>
            <a:r>
              <a:rPr lang="fr-FR" sz="2600" b="1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</a:t>
            </a:r>
            <a:r>
              <a:rPr lang="fr-FR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régiment d’infanterie de Tulle compte 62 Morts pour la France de Tulle décédés entre le 21 août 1914 et le 4 février 1919.</a:t>
            </a:r>
            <a:endParaRPr lang="fr-FR" sz="26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51</a:t>
            </a:fld>
            <a:endParaRPr lang="fr-FR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5945" y="1646238"/>
            <a:ext cx="6092110" cy="4525962"/>
          </a:xfrm>
        </p:spPr>
      </p:pic>
    </p:spTree>
    <p:extLst>
      <p:ext uri="{BB962C8B-B14F-4D97-AF65-F5344CB8AC3E}">
        <p14:creationId xmlns:p14="http://schemas.microsoft.com/office/powerpoint/2010/main" xmlns="" val="104945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l"/>
            <a:r>
              <a:rPr lang="fr-FR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Les 62 Morts pour la France de Tulle du 100</a:t>
            </a:r>
            <a:r>
              <a:rPr lang="fr-FR" sz="2600" b="1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</a:t>
            </a:r>
            <a:r>
              <a:rPr lang="fr-FR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RI se répartissent dans 29 professions, principalement des secteurs secondaire (39%) et tertiaire (41%).</a:t>
            </a:r>
            <a:endParaRPr lang="fr-FR" sz="26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52</a:t>
            </a:fld>
            <a:endParaRPr lang="fr-F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959" y="1647407"/>
            <a:ext cx="7584081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8388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l"/>
            <a:r>
              <a:rPr lang="fr-FR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78% des Morts pour la France de Tulle du 100</a:t>
            </a:r>
            <a:r>
              <a:rPr lang="fr-FR" sz="2600" b="1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</a:t>
            </a:r>
            <a:r>
              <a:rPr lang="fr-FR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RI dont le degré d’instruction est renseigné ont un niveau primaire.</a:t>
            </a:r>
            <a:endParaRPr lang="fr-FR" sz="26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53</a:t>
            </a:fld>
            <a:endParaRPr lang="fr-F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959" y="1647407"/>
            <a:ext cx="7584081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8388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l"/>
            <a:r>
              <a:rPr lang="fr-FR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Les 62 Morts pour la France de Tulle du 100</a:t>
            </a:r>
            <a:r>
              <a:rPr lang="fr-FR" sz="2600" b="1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</a:t>
            </a:r>
            <a:r>
              <a:rPr lang="fr-FR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RI ont un taille qui varie entre 1,56 et 1,79 m. La taille moyenne est de 1,66 m.</a:t>
            </a:r>
            <a:endParaRPr lang="fr-FR" sz="26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54</a:t>
            </a:fld>
            <a:endParaRPr lang="fr-F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959" y="1647407"/>
            <a:ext cx="7584081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8388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l"/>
            <a:r>
              <a:rPr lang="fr-FR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40% des 62 Morts pour la France de Tulle du 100</a:t>
            </a:r>
            <a:r>
              <a:rPr lang="fr-FR" sz="2600" b="1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</a:t>
            </a:r>
            <a:r>
              <a:rPr lang="fr-FR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RI ont une durée de campagne inférieure à deux mois.</a:t>
            </a:r>
            <a:endParaRPr lang="fr-FR" sz="26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55</a:t>
            </a:fld>
            <a:endParaRPr lang="fr-F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959" y="1647407"/>
            <a:ext cx="7584081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9327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l"/>
            <a:r>
              <a:rPr lang="fr-FR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Aux batailles victorieuses déjà inscrites sur le drapeau du 100</a:t>
            </a:r>
            <a:r>
              <a:rPr lang="fr-FR" sz="2600" b="1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</a:t>
            </a:r>
            <a:r>
              <a:rPr lang="fr-FR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RI de Tulle vont se rajouter celles de Vitry (1914), Verdun (1916), Reims (1918), Aisne (1918).</a:t>
            </a:r>
            <a:endParaRPr lang="fr-FR" sz="26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56</a:t>
            </a:fld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9776" y="1646238"/>
            <a:ext cx="6724447" cy="4525962"/>
          </a:xfrm>
        </p:spPr>
      </p:pic>
    </p:spTree>
    <p:extLst>
      <p:ext uri="{BB962C8B-B14F-4D97-AF65-F5344CB8AC3E}">
        <p14:creationId xmlns:p14="http://schemas.microsoft.com/office/powerpoint/2010/main" xmlns="" val="28947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l"/>
            <a:r>
              <a:rPr lang="fr-FR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Le parcours du 100</a:t>
            </a:r>
            <a:r>
              <a:rPr lang="fr-FR" sz="2400" b="1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</a:t>
            </a:r>
            <a:r>
              <a:rPr lang="fr-FR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régiment d’infanterie de Tulle est décomposé en 69 étapes , du départ pour le front le 8 août 1914 au dernier engagement armé le 28 octobre 1918.</a:t>
            </a:r>
            <a:endParaRPr lang="fr-FR" sz="24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57</a:t>
            </a:fld>
            <a:endParaRPr lang="fr-FR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769317"/>
            <a:ext cx="8229600" cy="4279804"/>
          </a:xfrm>
        </p:spPr>
      </p:pic>
    </p:spTree>
    <p:extLst>
      <p:ext uri="{BB962C8B-B14F-4D97-AF65-F5344CB8AC3E}">
        <p14:creationId xmlns:p14="http://schemas.microsoft.com/office/powerpoint/2010/main" xmlns="" val="239405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l"/>
            <a:r>
              <a:rPr lang="fr-FR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Historique du 100</a:t>
            </a:r>
            <a:r>
              <a:rPr lang="fr-FR" sz="2600" b="1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</a:t>
            </a:r>
            <a:r>
              <a:rPr lang="fr-FR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RI, édité à Tulle en 1920 (94 pages). </a:t>
            </a:r>
            <a:br>
              <a:rPr lang="fr-FR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fr-FR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Portrait du lieutenant-colonel Beaulieu commandant le régiment lors de la défense de Reims en 1918.</a:t>
            </a:r>
            <a:endParaRPr lang="fr-FR" sz="26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58</a:t>
            </a:fld>
            <a:endParaRPr lang="fr-F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287" y="1647031"/>
            <a:ext cx="75914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7027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l"/>
            <a:r>
              <a:rPr lang="fr-FR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Hommage aux morts du 100</a:t>
            </a:r>
            <a:r>
              <a:rPr lang="fr-FR" sz="2600" b="1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</a:t>
            </a:r>
            <a:r>
              <a:rPr lang="fr-FR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RI : liste des tués à l’ennemi et des décédés suite de blessures ou de maladies contractées au front (Historique page 51 à 94).</a:t>
            </a:r>
            <a:endParaRPr lang="fr-FR" sz="26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59</a:t>
            </a:fld>
            <a:endParaRPr lang="fr-FR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757" y="1646715"/>
            <a:ext cx="7592485" cy="4525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2049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fr-F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Un exemple de fiche d’un soldat Mort pour la France sur le site Mémoire des hommes </a:t>
            </a:r>
            <a:endParaRPr lang="fr-FR" sz="3200" b="1" dirty="0"/>
          </a:p>
        </p:txBody>
      </p:sp>
      <p:pic>
        <p:nvPicPr>
          <p:cNvPr id="7" name="Espace réservé du contenu 6" descr="BACHELERIE Jean 21 08 1914 100e R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31840" y="1484784"/>
            <a:ext cx="3276676" cy="5148000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8901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l"/>
            <a:r>
              <a:rPr lang="fr-FR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En liaison avec l’exposition </a:t>
            </a:r>
            <a:r>
              <a:rPr lang="fr-FR" sz="2600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Tulle 14-18, Portraits croisés, </a:t>
            </a:r>
            <a:r>
              <a:rPr lang="fr-FR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l’exemple d’Antoine MIRAT (1887-1918), poilu Mort pour la France dans les derniers jours de la Grande Guerre.</a:t>
            </a:r>
            <a:endParaRPr lang="fr-FR" sz="26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60</a:t>
            </a:fld>
            <a:endParaRPr lang="fr-FR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4832" y="1646238"/>
            <a:ext cx="7274336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2049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l"/>
            <a:r>
              <a:rPr lang="fr-FR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Le JMO du 23</a:t>
            </a:r>
            <a:r>
              <a:rPr lang="fr-FR" sz="2000" b="1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</a:t>
            </a:r>
            <a:r>
              <a:rPr lang="fr-FR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RIC n’est pas disponible, mais l’Historique du régiment retrace le franchissement de l’Aisne et l’attaque de la cote 145 aux environs de Saint-</a:t>
            </a:r>
            <a:r>
              <a:rPr lang="fr-FR" sz="20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Germainmont</a:t>
            </a:r>
            <a:r>
              <a:rPr lang="fr-FR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, le 19 octobre 1918, jour du décès d’Antoine MIRAT.</a:t>
            </a:r>
            <a:endParaRPr lang="fr-FR" sz="20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61</a:t>
            </a:fld>
            <a:endParaRPr lang="fr-F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3854" y="1646238"/>
            <a:ext cx="5596291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2049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ctr"/>
            <a:r>
              <a:rPr lang="fr-FR" b="1" dirty="0">
                <a:latin typeface="Calibri" panose="020F0502020204030204" pitchFamily="34" charset="0"/>
              </a:rPr>
              <a:t>11 indicateurs pour étudier les Morts pour la France de Tulle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27584" y="3068960"/>
            <a:ext cx="7488832" cy="3312368"/>
          </a:xfrm>
        </p:spPr>
        <p:txBody>
          <a:bodyPr rIns="0" numCol="2">
            <a:normAutofit/>
          </a:bodyPr>
          <a:lstStyle/>
          <a:p>
            <a:pPr algn="l"/>
            <a:r>
              <a:rPr lang="fr-FR" b="1" dirty="0">
                <a:latin typeface="Calibri" panose="020F0502020204030204" pitchFamily="34" charset="0"/>
              </a:rPr>
              <a:t>[1] Nom</a:t>
            </a:r>
          </a:p>
          <a:p>
            <a:pPr algn="l"/>
            <a:r>
              <a:rPr lang="fr-FR" b="1" dirty="0">
                <a:latin typeface="Calibri" panose="020F0502020204030204" pitchFamily="34" charset="0"/>
              </a:rPr>
              <a:t>[2] Prénoms</a:t>
            </a:r>
          </a:p>
          <a:p>
            <a:pPr algn="l"/>
            <a:r>
              <a:rPr lang="fr-FR" b="1" dirty="0">
                <a:latin typeface="Calibri" panose="020F0502020204030204" pitchFamily="34" charset="0"/>
              </a:rPr>
              <a:t>[3] Lieu de naissance</a:t>
            </a:r>
          </a:p>
          <a:p>
            <a:pPr algn="l"/>
            <a:r>
              <a:rPr lang="fr-FR" b="1" dirty="0">
                <a:latin typeface="Calibri" panose="020F0502020204030204" pitchFamily="34" charset="0"/>
              </a:rPr>
              <a:t>[4] Date de naissance</a:t>
            </a:r>
          </a:p>
          <a:p>
            <a:pPr algn="l"/>
            <a:r>
              <a:rPr lang="fr-FR" b="1" dirty="0">
                <a:latin typeface="Calibri" panose="020F0502020204030204" pitchFamily="34" charset="0"/>
              </a:rPr>
              <a:t>[5] Date de décès</a:t>
            </a:r>
          </a:p>
          <a:p>
            <a:pPr algn="l"/>
            <a:r>
              <a:rPr lang="fr-FR" b="1" dirty="0">
                <a:latin typeface="Calibri" panose="020F0502020204030204" pitchFamily="34" charset="0"/>
              </a:rPr>
              <a:t>[6] Age au décès</a:t>
            </a:r>
          </a:p>
          <a:p>
            <a:pPr algn="l"/>
            <a:r>
              <a:rPr lang="fr-FR" b="1" dirty="0">
                <a:latin typeface="Calibri" panose="020F0502020204030204" pitchFamily="34" charset="0"/>
              </a:rPr>
              <a:t>[7] Lieu de décès</a:t>
            </a:r>
          </a:p>
          <a:p>
            <a:pPr algn="l"/>
            <a:r>
              <a:rPr lang="fr-FR" b="1" dirty="0">
                <a:latin typeface="Calibri" panose="020F0502020204030204" pitchFamily="34" charset="0"/>
              </a:rPr>
              <a:t>[8] Lieu de résidence</a:t>
            </a:r>
          </a:p>
          <a:p>
            <a:pPr algn="l"/>
            <a:r>
              <a:rPr lang="fr-FR" b="1" dirty="0">
                <a:latin typeface="Calibri" panose="020F0502020204030204" pitchFamily="34" charset="0"/>
              </a:rPr>
              <a:t>[9] Régiment</a:t>
            </a:r>
          </a:p>
          <a:p>
            <a:pPr algn="l"/>
            <a:r>
              <a:rPr lang="fr-FR" b="1" dirty="0">
                <a:latin typeface="Calibri" panose="020F0502020204030204" pitchFamily="34" charset="0"/>
              </a:rPr>
              <a:t>[10] Grade</a:t>
            </a:r>
          </a:p>
          <a:p>
            <a:pPr algn="l"/>
            <a:r>
              <a:rPr lang="fr-FR" b="1" dirty="0">
                <a:latin typeface="Calibri" panose="020F0502020204030204" pitchFamily="34" charset="0"/>
              </a:rPr>
              <a:t>[11] Genre de mort</a:t>
            </a:r>
          </a:p>
          <a:p>
            <a:pPr algn="l"/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53302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/>
            </a:r>
            <a:br>
              <a:rPr lang="fr-FR" dirty="0" smtClean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/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[1] Classement des </a:t>
            </a:r>
            <a:b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Morts pour France de Tulle </a:t>
            </a:r>
            <a:b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fr-FR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selon le nom</a:t>
            </a:r>
            <a:endParaRPr lang="fr-FR" sz="4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9166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l"/>
            <a:r>
              <a:rPr lang="fr-F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105 noms figurent de deux à sept fois, </a:t>
            </a:r>
            <a:br>
              <a:rPr lang="fr-F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fr-F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366 noms ne figurent qu’une seule fois.</a:t>
            </a:r>
            <a:endParaRPr lang="fr-FR" sz="32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3E2B-A144-4C24-AF0E-A9E89FF86CF0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959" y="1647407"/>
            <a:ext cx="7584081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8901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nderie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Fonderie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onderi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3448</TotalTime>
  <Words>1260</Words>
  <Application>Microsoft Office PowerPoint</Application>
  <PresentationFormat>Affichage à l'écran (4:3)</PresentationFormat>
  <Paragraphs>158</Paragraphs>
  <Slides>61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61</vt:i4>
      </vt:variant>
    </vt:vector>
  </HeadingPairs>
  <TitlesOfParts>
    <vt:vector size="62" baseType="lpstr">
      <vt:lpstr>Fonderie</vt:lpstr>
      <vt:lpstr>Portrait des Morts pour la France de Tulle</vt:lpstr>
      <vt:lpstr>La liste des Morts pour la France de Tulle dressée par les Archives municipales </vt:lpstr>
      <vt:lpstr>La Corrèze compte 4,1% de Morts pour la France dans sa population de 1911. Les 648 MPF de Tulle représentent 4,1% des 15 942 habitants au recensement de 1911. </vt:lpstr>
      <vt:lpstr>Le monument au morts de Tulle édifié au sommet du Rocher des Malades en 1924.</vt:lpstr>
      <vt:lpstr>1 – Le Portrait statistique des Morts pour la France de Tulle</vt:lpstr>
      <vt:lpstr>Un exemple de fiche d’un soldat Mort pour la France sur le site Mémoire des hommes </vt:lpstr>
      <vt:lpstr>11 indicateurs pour étudier les Morts pour la France de Tulle</vt:lpstr>
      <vt:lpstr>  [1] Classement des  Morts pour France de Tulle  selon le nom</vt:lpstr>
      <vt:lpstr>105 noms figurent de deux à sept fois,  366 noms ne figurent qu’une seule fois.</vt:lpstr>
      <vt:lpstr>Les 471 noms des Morts pour la France de Tulle peuvent être classés en fonction de leur fréquence relative en Corrèze sur la période 1891-1915…</vt:lpstr>
      <vt:lpstr>  [2] Classement des  Morts pour France de Tulle  selon les prénoms</vt:lpstr>
      <vt:lpstr>Ils s’appelaient Jean, Antoine ou Pierre… Les 10 premiers prénoms rassemblent 56% des Morts.</vt:lpstr>
      <vt:lpstr>268 Morts ont un second prénom (41,3%) et  87 Morts ont un troisième prénom (13,4%).</vt:lpstr>
      <vt:lpstr>20 Morts pour la France de Tulle ont un quatrième prénom (3,1 % du total des Morts).</vt:lpstr>
      <vt:lpstr>  [3] Classement des  Morts pour France de Tulle  selon la date de naissance</vt:lpstr>
      <vt:lpstr>Les années de naissance s’étalent de 1858 à 1900.  Les Morts se concentrent sur les années 1881-1896.</vt:lpstr>
      <vt:lpstr>  [4] Classement des  Morts pour France de Tulle  selon le lieu de naissance</vt:lpstr>
      <vt:lpstr>74% des Morts pour la France de Tulle sont nés dans la commune. 8% sont nés en dehors de la Corrèze.</vt:lpstr>
      <vt:lpstr>En dehors de Tulle, 120 Morts pour la France de Tulle sont nés dans 48 communes de Corrèze.</vt:lpstr>
      <vt:lpstr>49 Morts pour la France de Tulle sont nés dans 34 départements autres que la Corrèze.</vt:lpstr>
      <vt:lpstr>  [5] Classement des  Morts pour France de Tulle  selon la date de décès</vt:lpstr>
      <vt:lpstr>Les deux années les plus meurtrières sont 1915 (30 % des Morts) et 1914 (24% des Morts).</vt:lpstr>
      <vt:lpstr>Les mois les plus meurtriers de la Grande Guerre sont : août et septembre 1914, septembre 1915.</vt:lpstr>
      <vt:lpstr>Les deux jours les plus meurtriers de la Grande Guerre pour les soldats de Tulle sont les : </vt:lpstr>
      <vt:lpstr>  [6] Classement des  Morts pour France de Tulle  selon l’âge au décès</vt:lpstr>
      <vt:lpstr>Les Morts pour la France de Tulle avaient entre 18 et 58 ans. Ils décèdent le plus à 21 ou 22 ans.</vt:lpstr>
      <vt:lpstr>  [7] Classement des  Morts pour France de Tulle  selon le lieu de décès</vt:lpstr>
      <vt:lpstr>592 Morts pour la France de Tulle sont décédés en France, principalement sur la ligne de front.</vt:lpstr>
      <vt:lpstr>56 Morts pour la France de Tulle sont décédés dans 10 pays étrangers, majoritairement en Belgique.</vt:lpstr>
      <vt:lpstr>  [8] Classement des  Morts pour France de Tulle  selon le lieu de résidence au décès</vt:lpstr>
      <vt:lpstr>Les Morts pour la France de Tulle résidaient en Corrèze (72%) et dans la Seine (11%).</vt:lpstr>
      <vt:lpstr>  [9] Classement des  Morts pour France de Tulle  selon le régiment au décès</vt:lpstr>
      <vt:lpstr>Les Morts pour la France de Tulle appartenaient majoritairement à des régiments d’infanterie.</vt:lpstr>
      <vt:lpstr>  [10] Classement des  Morts pour France de Tulle  selon le grade</vt:lpstr>
      <vt:lpstr>Les officiers représentent 11% des Morts, les sous-officiers et les petits gradés 28%.</vt:lpstr>
      <vt:lpstr>  [11] Classement des  Morts pour France de Tulle  selon le genre de mort</vt:lpstr>
      <vt:lpstr>Ils sont morts tués au combat (57%), de blessures ou de maladie, ou portés disparus…</vt:lpstr>
      <vt:lpstr>En résumé : le portrait-type du Mort pour la France de Tulle</vt:lpstr>
      <vt:lpstr>2 – La Carte des Morts pour la France de Tulle</vt:lpstr>
      <vt:lpstr>  Premier calque :  les lieux de décès des Morts pour la France de Tulle</vt:lpstr>
      <vt:lpstr>Les 387 lieux de décès des 648 Morts pour la France de Tulle sont symbolisés par des repères de différentes couleurs.</vt:lpstr>
      <vt:lpstr>Douze types de repères distinguent les lieux de décès en fonction du genre de mort et du nombre de morts.</vt:lpstr>
      <vt:lpstr>Le département de la Marne est le plus meurtrier avec 141 Morts répartis dans 63 lieux de décès.</vt:lpstr>
      <vt:lpstr>Les dix lieux de décès les plus meurtriers comptent de 6 à 23 Morts sur l’ensemble de la période 1914-1919.</vt:lpstr>
      <vt:lpstr>  Second calque :  batailles et opérations associées aux Morts pour la France de Tulle</vt:lpstr>
      <vt:lpstr>22 étapes  concernent le front occidental (France et Belgique), 1 étape le front oriental (Balkans) et 1 étape le front italien.</vt:lpstr>
      <vt:lpstr>Les lignes colorées relient des lieux de décès associés à une même période de temps sur le front occidental.</vt:lpstr>
      <vt:lpstr>Le front oriental :  dans les Balkans, dans le sud de l’Ukraine ou en mer, on compte 14 Morts pour la France de Tulle de mai 1915 à mars 1919.</vt:lpstr>
      <vt:lpstr>Le front italien : entre novembre 1917 et septembre 1918, on compte 2 Morts au combat et 2 Morts par accident.</vt:lpstr>
      <vt:lpstr>Troisième calque:  le parcours du 100e régiment d’infanterie de Tulle</vt:lpstr>
      <vt:lpstr>Le 100e régiment d’infanterie de Tulle compte 62 Morts pour la France de Tulle décédés entre le 21 août 1914 et le 4 février 1919.</vt:lpstr>
      <vt:lpstr>Les 62 Morts pour la France de Tulle du 100e RI se répartissent dans 29 professions, principalement des secteurs secondaire (39%) et tertiaire (41%).</vt:lpstr>
      <vt:lpstr>78% des Morts pour la France de Tulle du 100e RI dont le degré d’instruction est renseigné ont un niveau primaire.</vt:lpstr>
      <vt:lpstr>Les 62 Morts pour la France de Tulle du 100e RI ont un taille qui varie entre 1,56 et 1,79 m. La taille moyenne est de 1,66 m.</vt:lpstr>
      <vt:lpstr>40% des 62 Morts pour la France de Tulle du 100e RI ont une durée de campagne inférieure à deux mois.</vt:lpstr>
      <vt:lpstr>Aux batailles victorieuses déjà inscrites sur le drapeau du 100e RI de Tulle vont se rajouter celles de Vitry (1914), Verdun (1916), Reims (1918), Aisne (1918).</vt:lpstr>
      <vt:lpstr>Le parcours du 100e régiment d’infanterie de Tulle est décomposé en 69 étapes , du départ pour le front le 8 août 1914 au dernier engagement armé le 28 octobre 1918.</vt:lpstr>
      <vt:lpstr>Historique du 100e RI, édité à Tulle en 1920 (94 pages).  Portrait du lieutenant-colonel Beaulieu commandant le régiment lors de la défense de Reims en 1918.</vt:lpstr>
      <vt:lpstr>Hommage aux morts du 100e RI : liste des tués à l’ennemi et des décédés suite de blessures ou de maladies contractées au front (Historique page 51 à 94).</vt:lpstr>
      <vt:lpstr>En liaison avec l’exposition Tulle 14-18, Portraits croisés, l’exemple d’Antoine MIRAT (1887-1918), poilu Mort pour la France dans les derniers jours de la Grande Guerre.</vt:lpstr>
      <vt:lpstr>Le JMO du 23e RIC n’est pas disponible, mais l’Historique du régiment retrace le franchissement de l’Aisne et l’attaque de la cote 145 aux environs de Saint-Germainmont, le 19 octobre 1918, jour du décès d’Antoine MIRAT.</vt:lpstr>
    </vt:vector>
  </TitlesOfParts>
  <Company>CRDP du Limousin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Portrait statistique des Morts pour la France de Tulle</dc:title>
  <dc:creator>Luc Fessemaz</dc:creator>
  <cp:lastModifiedBy>Utilisateur</cp:lastModifiedBy>
  <cp:revision>156</cp:revision>
  <dcterms:created xsi:type="dcterms:W3CDTF">2015-01-14T14:55:21Z</dcterms:created>
  <dcterms:modified xsi:type="dcterms:W3CDTF">2015-11-06T08:01:06Z</dcterms:modified>
</cp:coreProperties>
</file>